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16"/>
  </p:notesMasterIdLst>
  <p:handoutMasterIdLst>
    <p:handoutMasterId r:id="rId17"/>
  </p:handoutMasterIdLst>
  <p:sldIdLst>
    <p:sldId id="271" r:id="rId2"/>
    <p:sldId id="299" r:id="rId3"/>
    <p:sldId id="273" r:id="rId4"/>
    <p:sldId id="281" r:id="rId5"/>
    <p:sldId id="304" r:id="rId6"/>
    <p:sldId id="291" r:id="rId7"/>
    <p:sldId id="301" r:id="rId8"/>
    <p:sldId id="278" r:id="rId9"/>
    <p:sldId id="282" r:id="rId10"/>
    <p:sldId id="279" r:id="rId11"/>
    <p:sldId id="289" r:id="rId12"/>
    <p:sldId id="258" r:id="rId13"/>
    <p:sldId id="295" r:id="rId14"/>
    <p:sldId id="288" r:id="rId15"/>
  </p:sldIdLst>
  <p:sldSz cx="9144000" cy="6858000" type="screen4x3"/>
  <p:notesSz cx="6669088" cy="9926638"/>
  <p:defaultTextStyle>
    <a:defPPr>
      <a:defRPr lang="lt-L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nita Avotniece" initials="Z.A." lastIdx="1" clrIdx="0">
    <p:extLst>
      <p:ext uri="{19B8F6BF-5375-455C-9EA6-DF929625EA0E}">
        <p15:presenceInfo xmlns:p15="http://schemas.microsoft.com/office/powerpoint/2012/main" userId="Zanita Avotnie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001E"/>
    <a:srgbClr val="FFECD2"/>
    <a:srgbClr val="FFF1CE"/>
    <a:srgbClr val="23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4" autoAdjust="0"/>
    <p:restoredTop sz="69898" autoAdjust="0"/>
  </p:normalViewPr>
  <p:slideViewPr>
    <p:cSldViewPr snapToGrid="0" snapToObjects="1">
      <p:cViewPr varScale="1">
        <p:scale>
          <a:sx n="92" d="100"/>
          <a:sy n="92" d="100"/>
        </p:scale>
        <p:origin x="1914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</a:defRPr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2" charset="0"/>
              </a:defRPr>
            </a:lvl1pPr>
          </a:lstStyle>
          <a:p>
            <a:fld id="{B2738BFE-DE5B-4FFA-8B0F-54C67633018C}" type="datetime1">
              <a:rPr lang="lt-LT"/>
              <a:pPr/>
              <a:t>2018-06-13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</a:defRPr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2" charset="0"/>
              </a:defRPr>
            </a:lvl1pPr>
          </a:lstStyle>
          <a:p>
            <a:fld id="{55B47676-3033-4C04-9E8E-17B8CCA4A01E}" type="slidenum">
              <a:rPr lang="lt-LT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81847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8055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8055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D7DFA288-41A4-4F25-BC34-6DAB70E59951}" type="datetimeFigureOut">
              <a:rPr lang="lv-LV" smtClean="0"/>
              <a:t>13.06.2018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7" tIns="45363" rIns="90727" bIns="45363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0727" tIns="45363" rIns="90727" bIns="45363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4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4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278C69D8-ABF5-455E-9EEB-2F3A5E14A81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31340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268">
              <a:defRPr/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C69D8-ABF5-455E-9EEB-2F3A5E14A819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27913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C69D8-ABF5-455E-9EEB-2F3A5E14A819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97712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C69D8-ABF5-455E-9EEB-2F3A5E14A819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74415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 smtClean="0"/>
          </a:p>
          <a:p>
            <a:endParaRPr lang="lv-LV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C69D8-ABF5-455E-9EEB-2F3A5E14A819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3394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C69D8-ABF5-455E-9EEB-2F3A5E14A819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18976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b="1" baseline="0" dirty="0" smtClean="0"/>
          </a:p>
          <a:p>
            <a:endParaRPr lang="lv-LV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C69D8-ABF5-455E-9EEB-2F3A5E14A819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83917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C69D8-ABF5-455E-9EEB-2F3A5E14A819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03325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C69D8-ABF5-455E-9EEB-2F3A5E14A819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47300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C69D8-ABF5-455E-9EEB-2F3A5E14A819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40285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C69D8-ABF5-455E-9EEB-2F3A5E14A819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84611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C69D8-ABF5-455E-9EEB-2F3A5E14A819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53642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C69D8-ABF5-455E-9EEB-2F3A5E14A819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59526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C69D8-ABF5-455E-9EEB-2F3A5E14A819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96878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0CF3E-753F-443B-94E1-093F7713F650}" type="datetimeFigureOut">
              <a:rPr lang="lv-LV" smtClean="0"/>
              <a:t>13.06.2018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C1C4-3C5D-4DCF-9559-0581E42AADC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84049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0CF3E-753F-443B-94E1-093F7713F650}" type="datetimeFigureOut">
              <a:rPr lang="lv-LV" smtClean="0"/>
              <a:t>13.06.2018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C1C4-3C5D-4DCF-9559-0581E42AADC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08591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0CF3E-753F-443B-94E1-093F7713F650}" type="datetimeFigureOut">
              <a:rPr lang="lv-LV" smtClean="0"/>
              <a:t>13.06.2018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C1C4-3C5D-4DCF-9559-0581E42AADC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6088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0CF3E-753F-443B-94E1-093F7713F650}" type="datetimeFigureOut">
              <a:rPr lang="lv-LV" smtClean="0"/>
              <a:t>13.06.2018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C1C4-3C5D-4DCF-9559-0581E42AADC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88338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0CF3E-753F-443B-94E1-093F7713F650}" type="datetimeFigureOut">
              <a:rPr lang="lv-LV" smtClean="0"/>
              <a:t>13.06.2018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C1C4-3C5D-4DCF-9559-0581E42AADC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89530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0CF3E-753F-443B-94E1-093F7713F650}" type="datetimeFigureOut">
              <a:rPr lang="lv-LV" smtClean="0"/>
              <a:t>13.06.2018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C1C4-3C5D-4DCF-9559-0581E42AADC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0851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0CF3E-753F-443B-94E1-093F7713F650}" type="datetimeFigureOut">
              <a:rPr lang="lv-LV" smtClean="0"/>
              <a:t>13.06.2018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C1C4-3C5D-4DCF-9559-0581E42AADC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00612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0CF3E-753F-443B-94E1-093F7713F650}" type="datetimeFigureOut">
              <a:rPr lang="lv-LV" smtClean="0"/>
              <a:t>13.06.2018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C1C4-3C5D-4DCF-9559-0581E42AADC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97895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0CF3E-753F-443B-94E1-093F7713F650}" type="datetimeFigureOut">
              <a:rPr lang="lv-LV" smtClean="0"/>
              <a:t>13.06.2018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C1C4-3C5D-4DCF-9559-0581E42AADC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94187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0CF3E-753F-443B-94E1-093F7713F650}" type="datetimeFigureOut">
              <a:rPr lang="lv-LV" smtClean="0"/>
              <a:t>13.06.2018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C1C4-3C5D-4DCF-9559-0581E42AADC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6035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0CF3E-753F-443B-94E1-093F7713F650}" type="datetimeFigureOut">
              <a:rPr lang="lv-LV" smtClean="0"/>
              <a:t>13.06.2018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C1C4-3C5D-4DCF-9559-0581E42AADC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56345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0CF3E-753F-443B-94E1-093F7713F650}" type="datetimeFigureOut">
              <a:rPr lang="lv-LV" smtClean="0"/>
              <a:t>13.06.2018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BC1C4-3C5D-4DCF-9559-0581E42AADC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2724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csb.gov.lv/pxweb/lv/Sociala/Sociala__ikgad__dsamaksa/DS0050_euro.px/?rxid=562c2205-ba57-4130-b63a-6991f49ab6f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71858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82344" y="1581664"/>
            <a:ext cx="33504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200" dirty="0" smtClean="0">
                <a:solidFill>
                  <a:srgbClr val="84001E"/>
                </a:solidFill>
                <a:latin typeface="Georgia" panose="02040502050405020303" pitchFamily="18" charset="0"/>
              </a:rPr>
              <a:t>1</a:t>
            </a:r>
            <a:r>
              <a:rPr lang="lv-LV" sz="2200" dirty="0" smtClean="0">
                <a:solidFill>
                  <a:srgbClr val="84001E"/>
                </a:solidFill>
                <a:latin typeface="+mn-lt"/>
              </a:rPr>
              <a:t>. </a:t>
            </a:r>
            <a:r>
              <a:rPr lang="lv-LV" sz="2200" b="1" dirty="0" smtClean="0">
                <a:solidFill>
                  <a:srgbClr val="84001E"/>
                </a:solidFill>
                <a:latin typeface="+mn-lt"/>
              </a:rPr>
              <a:t>Darbaspēka </a:t>
            </a:r>
            <a:r>
              <a:rPr lang="lv-LV" sz="2200" b="1" dirty="0">
                <a:solidFill>
                  <a:srgbClr val="84001E"/>
                </a:solidFill>
                <a:latin typeface="+mn-lt"/>
              </a:rPr>
              <a:t>nodrošinājums </a:t>
            </a:r>
            <a:r>
              <a:rPr lang="lv-LV" sz="2200" dirty="0">
                <a:solidFill>
                  <a:srgbClr val="84001E"/>
                </a:solidFill>
                <a:latin typeface="+mn-lt"/>
              </a:rPr>
              <a:t>Latvijā un to ietekmējošie faktori</a:t>
            </a:r>
          </a:p>
          <a:p>
            <a:endParaRPr lang="lv-LV" sz="2200" dirty="0" smtClean="0">
              <a:solidFill>
                <a:srgbClr val="84001E"/>
              </a:solidFill>
              <a:latin typeface="+mn-lt"/>
            </a:endParaRPr>
          </a:p>
          <a:p>
            <a:r>
              <a:rPr lang="lv-LV" sz="2200" dirty="0" smtClean="0">
                <a:solidFill>
                  <a:srgbClr val="84001E"/>
                </a:solidFill>
                <a:latin typeface="+mn-lt"/>
              </a:rPr>
              <a:t>2</a:t>
            </a:r>
            <a:r>
              <a:rPr lang="lv-LV" sz="2200" dirty="0">
                <a:solidFill>
                  <a:srgbClr val="84001E"/>
                </a:solidFill>
                <a:latin typeface="+mn-lt"/>
              </a:rPr>
              <a:t>. </a:t>
            </a:r>
            <a:r>
              <a:rPr lang="lv-LV" sz="2200" b="1" dirty="0" smtClean="0">
                <a:solidFill>
                  <a:srgbClr val="84001E"/>
                </a:solidFill>
                <a:latin typeface="+mn-lt"/>
              </a:rPr>
              <a:t>Ieguvumi </a:t>
            </a:r>
            <a:r>
              <a:rPr lang="lv-LV" sz="2200" dirty="0">
                <a:solidFill>
                  <a:srgbClr val="84001E"/>
                </a:solidFill>
                <a:latin typeface="+mn-lt"/>
              </a:rPr>
              <a:t>no vadītas imigrācijas</a:t>
            </a:r>
          </a:p>
          <a:p>
            <a:endParaRPr lang="lv-LV" sz="2200" dirty="0" smtClean="0">
              <a:solidFill>
                <a:srgbClr val="84001E"/>
              </a:solidFill>
              <a:latin typeface="+mn-lt"/>
            </a:endParaRPr>
          </a:p>
          <a:p>
            <a:r>
              <a:rPr lang="lv-LV" sz="2200" dirty="0" smtClean="0">
                <a:solidFill>
                  <a:srgbClr val="84001E"/>
                </a:solidFill>
                <a:latin typeface="+mn-lt"/>
              </a:rPr>
              <a:t>3</a:t>
            </a:r>
            <a:r>
              <a:rPr lang="lv-LV" sz="2200" dirty="0">
                <a:solidFill>
                  <a:srgbClr val="84001E"/>
                </a:solidFill>
                <a:latin typeface="+mn-lt"/>
              </a:rPr>
              <a:t>. </a:t>
            </a:r>
            <a:r>
              <a:rPr lang="lv-LV" sz="2200" b="1" dirty="0">
                <a:solidFill>
                  <a:srgbClr val="84001E"/>
                </a:solidFill>
                <a:latin typeface="+mn-lt"/>
              </a:rPr>
              <a:t>Kavēkļi</a:t>
            </a:r>
            <a:r>
              <a:rPr lang="lv-LV" sz="2200" dirty="0">
                <a:solidFill>
                  <a:srgbClr val="84001E"/>
                </a:solidFill>
                <a:latin typeface="+mn-lt"/>
              </a:rPr>
              <a:t> </a:t>
            </a:r>
            <a:r>
              <a:rPr lang="lv-LV" sz="2200" i="1" dirty="0">
                <a:solidFill>
                  <a:srgbClr val="84001E"/>
                </a:solidFill>
                <a:latin typeface="+mn-lt"/>
              </a:rPr>
              <a:t>vadītas imigrācijas </a:t>
            </a:r>
            <a:r>
              <a:rPr lang="lv-LV" sz="2200" dirty="0" smtClean="0">
                <a:solidFill>
                  <a:srgbClr val="84001E"/>
                </a:solidFill>
                <a:latin typeface="+mn-lt"/>
              </a:rPr>
              <a:t>īstenošanai</a:t>
            </a:r>
          </a:p>
          <a:p>
            <a:endParaRPr lang="lv-LV" sz="2200" dirty="0" smtClean="0">
              <a:solidFill>
                <a:srgbClr val="84001E"/>
              </a:solidFill>
              <a:latin typeface="+mn-lt"/>
            </a:endParaRPr>
          </a:p>
          <a:p>
            <a:r>
              <a:rPr lang="lv-LV" sz="2200" dirty="0" smtClean="0">
                <a:solidFill>
                  <a:srgbClr val="84001E"/>
                </a:solidFill>
                <a:latin typeface="+mn-lt"/>
              </a:rPr>
              <a:t>4</a:t>
            </a:r>
            <a:r>
              <a:rPr lang="lv-LV" sz="2200" dirty="0">
                <a:solidFill>
                  <a:srgbClr val="84001E"/>
                </a:solidFill>
                <a:latin typeface="+mn-lt"/>
              </a:rPr>
              <a:t>. Ar darbaspēka imigrāciju saistītie </a:t>
            </a:r>
            <a:r>
              <a:rPr lang="lv-LV" sz="2200" b="1" dirty="0">
                <a:solidFill>
                  <a:srgbClr val="84001E"/>
                </a:solidFill>
                <a:latin typeface="+mn-lt"/>
              </a:rPr>
              <a:t>riski</a:t>
            </a:r>
          </a:p>
        </p:txBody>
      </p:sp>
    </p:spTree>
    <p:extLst>
      <p:ext uri="{BB962C8B-B14F-4D97-AF65-F5344CB8AC3E}">
        <p14:creationId xmlns:p14="http://schemas.microsoft.com/office/powerpoint/2010/main" val="11821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519"/>
            <a:ext cx="7886700" cy="13255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4001E"/>
                </a:solidFill>
                <a:latin typeface="+mn-lt"/>
              </a:rPr>
              <a:t>Ārvalstu studenti</a:t>
            </a:r>
            <a:endParaRPr lang="lv-LV" dirty="0">
              <a:solidFill>
                <a:srgbClr val="84001E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190" y="4511645"/>
            <a:ext cx="8520439" cy="227015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lv-LV" sz="2200" dirty="0">
                <a:solidFill>
                  <a:srgbClr val="84001E"/>
                </a:solidFill>
              </a:rPr>
              <a:t>Ārvalstu studenti, kas šobrīd veido ap 10% no studējošo </a:t>
            </a:r>
            <a:r>
              <a:rPr lang="lv-LV" sz="2200" dirty="0" smtClean="0">
                <a:solidFill>
                  <a:srgbClr val="84001E"/>
                </a:solidFill>
              </a:rPr>
              <a:t>skaita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lv-LV" sz="2200" dirty="0" smtClean="0">
                <a:solidFill>
                  <a:srgbClr val="84001E"/>
                </a:solidFill>
              </a:rPr>
              <a:t>Visvairāk to ir no </a:t>
            </a:r>
            <a:r>
              <a:rPr lang="lv-LV" sz="2200" dirty="0">
                <a:solidFill>
                  <a:srgbClr val="84001E"/>
                </a:solidFill>
              </a:rPr>
              <a:t>Vācijas (1182), Uzbekistānas (1057) un Indijas (750</a:t>
            </a:r>
            <a:r>
              <a:rPr lang="lv-LV" sz="2200" dirty="0" smtClean="0">
                <a:solidFill>
                  <a:srgbClr val="84001E"/>
                </a:solidFill>
              </a:rPr>
              <a:t>) </a:t>
            </a:r>
            <a:endParaRPr lang="lv-LV" sz="2200" dirty="0">
              <a:solidFill>
                <a:srgbClr val="84001E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lv-LV" sz="2200" dirty="0" smtClean="0">
                <a:solidFill>
                  <a:srgbClr val="84001E"/>
                </a:solidFill>
              </a:rPr>
              <a:t>Nodarbinātību </a:t>
            </a:r>
            <a:r>
              <a:rPr lang="lv-LV" sz="2200" dirty="0">
                <a:solidFill>
                  <a:srgbClr val="84001E"/>
                </a:solidFill>
              </a:rPr>
              <a:t>un kvalificētu darbinieku piesaisti sekmē arī tas, ka daudzi ārvalstu studenti jau studiju laikā </a:t>
            </a:r>
            <a:r>
              <a:rPr lang="lv-LV" sz="2200" dirty="0" smtClean="0">
                <a:solidFill>
                  <a:srgbClr val="84001E"/>
                </a:solidFill>
              </a:rPr>
              <a:t>strādā</a:t>
            </a:r>
            <a:endParaRPr lang="lv-LV" sz="2200" dirty="0">
              <a:solidFill>
                <a:srgbClr val="84001E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1"/>
          <a:stretch>
            <a:fillRect/>
          </a:stretch>
        </p:blipFill>
        <p:spPr bwMode="auto">
          <a:xfrm>
            <a:off x="2449286" y="1133902"/>
            <a:ext cx="6694715" cy="323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71161" y="2188785"/>
            <a:ext cx="1891039" cy="11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100" b="1" i="0" u="none" strike="noStrike" cap="none" normalizeH="0" baseline="0" dirty="0" smtClean="0">
                <a:ln>
                  <a:noFill/>
                </a:ln>
                <a:solidFill>
                  <a:srgbClr val="84001E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Kopējais ārvalstu studentu un ārvalstu studentiem izsniegto TUA skaits Latvijā laika posmā no 2008. līdz 2016. gadam. </a:t>
            </a:r>
            <a:r>
              <a:rPr kumimoji="0" lang="lv-LV" altLang="lv-LV" sz="1100" b="0" i="0" u="none" strike="noStrike" cap="none" normalizeH="0" baseline="0" dirty="0" smtClean="0">
                <a:ln>
                  <a:noFill/>
                </a:ln>
                <a:solidFill>
                  <a:srgbClr val="84001E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Avots: </a:t>
            </a:r>
            <a:r>
              <a:rPr kumimoji="0" lang="lv-LV" altLang="lv-LV" sz="1200" b="0" i="0" u="none" strike="noStrike" cap="none" normalizeH="0" baseline="0" dirty="0" smtClean="0">
                <a:ln>
                  <a:noFill/>
                </a:ln>
                <a:solidFill>
                  <a:srgbClr val="84001E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lv-LV" altLang="lv-LV" sz="1100" b="0" i="1" u="none" strike="noStrike" cap="none" normalizeH="0" baseline="0" dirty="0" smtClean="0">
                <a:ln>
                  <a:noFill/>
                </a:ln>
                <a:solidFill>
                  <a:srgbClr val="84001E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Eurostat</a:t>
            </a:r>
            <a:r>
              <a:rPr kumimoji="0" lang="lv-LV" altLang="lv-LV" sz="1100" b="0" i="0" u="none" strike="noStrike" cap="none" normalizeH="0" baseline="0" dirty="0" smtClean="0">
                <a:ln>
                  <a:noFill/>
                </a:ln>
                <a:solidFill>
                  <a:srgbClr val="84001E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 2018b; IZM, 2018b</a:t>
            </a:r>
            <a:r>
              <a:rPr kumimoji="0" lang="lv-LV" altLang="lv-LV" sz="1100" b="0" i="0" u="sng" strike="noStrike" cap="none" normalizeH="0" baseline="0" dirty="0" smtClean="0">
                <a:ln>
                  <a:noFill/>
                </a:ln>
                <a:solidFill>
                  <a:srgbClr val="84001E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lv-LV" altLang="lv-LV" sz="1800" b="0" i="0" u="none" strike="noStrike" cap="none" normalizeH="0" baseline="0" dirty="0" smtClean="0">
              <a:ln>
                <a:noFill/>
              </a:ln>
              <a:solidFill>
                <a:srgbClr val="84001E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083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228" y="18969"/>
            <a:ext cx="8229600" cy="1238250"/>
          </a:xfrm>
        </p:spPr>
        <p:txBody>
          <a:bodyPr/>
          <a:lstStyle/>
          <a:p>
            <a:r>
              <a:rPr lang="lv-LV" dirty="0" smtClean="0">
                <a:solidFill>
                  <a:srgbClr val="84001E"/>
                </a:solidFill>
                <a:latin typeface="Georgia" panose="02040502050405020303" pitchFamily="18" charset="0"/>
              </a:rPr>
              <a:t>Imigrācijas ieguvumi un riski</a:t>
            </a:r>
            <a:endParaRPr lang="lv-LV" dirty="0">
              <a:solidFill>
                <a:srgbClr val="84001E"/>
              </a:solidFill>
              <a:latin typeface="Georgia" panose="02040502050405020303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333641" y="1651659"/>
            <a:ext cx="1970689" cy="1079938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8400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 smtClean="0">
                <a:solidFill>
                  <a:srgbClr val="84001E"/>
                </a:solidFill>
              </a:rPr>
              <a:t>Ekonomiski ieguvumi</a:t>
            </a:r>
            <a:endParaRPr lang="lv-LV" sz="1400" dirty="0">
              <a:solidFill>
                <a:srgbClr val="84001E"/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333641" y="3221862"/>
            <a:ext cx="1970689" cy="1079938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8400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 smtClean="0">
                <a:solidFill>
                  <a:srgbClr val="84001E"/>
                </a:solidFill>
              </a:rPr>
              <a:t>Jaunu darbavietu radīšana</a:t>
            </a:r>
            <a:endParaRPr lang="lv-LV" sz="1400" dirty="0">
              <a:solidFill>
                <a:srgbClr val="84001E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2007045" y="2250262"/>
            <a:ext cx="2025870" cy="1167963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8400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 smtClean="0">
                <a:solidFill>
                  <a:srgbClr val="84001E"/>
                </a:solidFill>
              </a:rPr>
              <a:t>Nozīmīgu darba tirgus nišu aizpildīšana</a:t>
            </a:r>
            <a:endParaRPr lang="lv-LV" sz="1400" dirty="0">
              <a:solidFill>
                <a:srgbClr val="84001E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2211816" y="3761749"/>
            <a:ext cx="1970689" cy="1079938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8400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 smtClean="0">
                <a:solidFill>
                  <a:srgbClr val="84001E"/>
                </a:solidFill>
              </a:rPr>
              <a:t>Cilvēkkapitāla papildinājums</a:t>
            </a:r>
            <a:endParaRPr lang="lv-LV" sz="1400" dirty="0">
              <a:solidFill>
                <a:srgbClr val="84001E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2087262" y="5122810"/>
            <a:ext cx="1970689" cy="1273078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8400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 smtClean="0">
                <a:solidFill>
                  <a:srgbClr val="84001E"/>
                </a:solidFill>
              </a:rPr>
              <a:t>Ieguldījums publiskās infrastruktūras nodrošināšanā</a:t>
            </a:r>
            <a:endParaRPr lang="lv-LV" sz="1400" dirty="0">
              <a:solidFill>
                <a:srgbClr val="84001E"/>
              </a:solidFill>
            </a:endParaRPr>
          </a:p>
        </p:txBody>
      </p:sp>
      <p:sp>
        <p:nvSpPr>
          <p:cNvPr id="9" name="Cloud 8"/>
          <p:cNvSpPr/>
          <p:nvPr/>
        </p:nvSpPr>
        <p:spPr>
          <a:xfrm>
            <a:off x="322658" y="4509918"/>
            <a:ext cx="1970689" cy="1252744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8400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 smtClean="0">
                <a:solidFill>
                  <a:srgbClr val="84001E"/>
                </a:solidFill>
              </a:rPr>
              <a:t>Augsti kvalificēts, produktīvs darbaspēks</a:t>
            </a:r>
            <a:endParaRPr lang="lv-LV" sz="1400" dirty="0">
              <a:solidFill>
                <a:srgbClr val="84001E"/>
              </a:solidFill>
            </a:endParaRPr>
          </a:p>
        </p:txBody>
      </p:sp>
      <p:sp>
        <p:nvSpPr>
          <p:cNvPr id="12" name="Explosion 1 11"/>
          <p:cNvSpPr/>
          <p:nvPr/>
        </p:nvSpPr>
        <p:spPr>
          <a:xfrm>
            <a:off x="6607895" y="1126129"/>
            <a:ext cx="2372154" cy="1954924"/>
          </a:xfrm>
          <a:prstGeom prst="irregularSeal1">
            <a:avLst/>
          </a:prstGeom>
          <a:solidFill>
            <a:srgbClr val="84001E"/>
          </a:solidFill>
          <a:ln>
            <a:solidFill>
              <a:srgbClr val="8400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 smtClean="0"/>
              <a:t>Nepietiekams vietējo apstākļu izvērtējums</a:t>
            </a:r>
            <a:endParaRPr lang="lv-LV" sz="1400" dirty="0"/>
          </a:p>
        </p:txBody>
      </p:sp>
      <p:sp>
        <p:nvSpPr>
          <p:cNvPr id="13" name="Explosion 1 12"/>
          <p:cNvSpPr/>
          <p:nvPr/>
        </p:nvSpPr>
        <p:spPr>
          <a:xfrm>
            <a:off x="4057951" y="1744169"/>
            <a:ext cx="2807456" cy="2255181"/>
          </a:xfrm>
          <a:prstGeom prst="irregularSeal1">
            <a:avLst/>
          </a:prstGeom>
          <a:solidFill>
            <a:srgbClr val="84001E"/>
          </a:solidFill>
          <a:ln>
            <a:solidFill>
              <a:srgbClr val="8400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 smtClean="0"/>
              <a:t>Uzmanības novēršana no citiem darba tirgus pārkārtojumiem</a:t>
            </a:r>
            <a:endParaRPr lang="lv-LV" sz="1400" dirty="0"/>
          </a:p>
        </p:txBody>
      </p:sp>
      <p:sp>
        <p:nvSpPr>
          <p:cNvPr id="14" name="Explosion 1 13"/>
          <p:cNvSpPr/>
          <p:nvPr/>
        </p:nvSpPr>
        <p:spPr>
          <a:xfrm>
            <a:off x="6994255" y="2903532"/>
            <a:ext cx="1985794" cy="1606386"/>
          </a:xfrm>
          <a:prstGeom prst="irregularSeal1">
            <a:avLst/>
          </a:prstGeom>
          <a:solidFill>
            <a:srgbClr val="84001E"/>
          </a:solidFill>
          <a:ln>
            <a:solidFill>
              <a:srgbClr val="8400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 smtClean="0"/>
              <a:t>Kavēta inovāciju ieviešana</a:t>
            </a:r>
            <a:endParaRPr lang="lv-LV" sz="1400" dirty="0"/>
          </a:p>
        </p:txBody>
      </p:sp>
      <p:sp>
        <p:nvSpPr>
          <p:cNvPr id="16" name="Explosion 1 15"/>
          <p:cNvSpPr/>
          <p:nvPr/>
        </p:nvSpPr>
        <p:spPr>
          <a:xfrm>
            <a:off x="7071101" y="4475906"/>
            <a:ext cx="1908948" cy="1446691"/>
          </a:xfrm>
          <a:prstGeom prst="irregularSeal1">
            <a:avLst/>
          </a:prstGeom>
          <a:solidFill>
            <a:srgbClr val="84001E"/>
          </a:solidFill>
          <a:ln>
            <a:solidFill>
              <a:srgbClr val="8400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 smtClean="0"/>
              <a:t>«Smadzeņu aizplūšana»</a:t>
            </a:r>
            <a:endParaRPr lang="lv-LV" sz="1400" dirty="0"/>
          </a:p>
        </p:txBody>
      </p:sp>
      <p:sp>
        <p:nvSpPr>
          <p:cNvPr id="17" name="Explosion 1 16"/>
          <p:cNvSpPr/>
          <p:nvPr/>
        </p:nvSpPr>
        <p:spPr>
          <a:xfrm>
            <a:off x="5414450" y="3469843"/>
            <a:ext cx="1908948" cy="1766979"/>
          </a:xfrm>
          <a:prstGeom prst="irregularSeal1">
            <a:avLst/>
          </a:prstGeom>
          <a:solidFill>
            <a:srgbClr val="84001E"/>
          </a:solidFill>
          <a:ln>
            <a:solidFill>
              <a:srgbClr val="8400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 smtClean="0"/>
              <a:t>Konkurence ar vietējo darbaspēku</a:t>
            </a:r>
            <a:endParaRPr lang="lv-LV" sz="1400" dirty="0"/>
          </a:p>
        </p:txBody>
      </p:sp>
      <p:sp>
        <p:nvSpPr>
          <p:cNvPr id="18" name="Explosion 1 17"/>
          <p:cNvSpPr/>
          <p:nvPr/>
        </p:nvSpPr>
        <p:spPr>
          <a:xfrm>
            <a:off x="5652855" y="5236822"/>
            <a:ext cx="1908948" cy="1332679"/>
          </a:xfrm>
          <a:prstGeom prst="irregularSeal1">
            <a:avLst/>
          </a:prstGeom>
          <a:solidFill>
            <a:srgbClr val="84001E"/>
          </a:solidFill>
          <a:ln>
            <a:solidFill>
              <a:srgbClr val="8400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 smtClean="0"/>
              <a:t>Ietekme uz valodas vidi</a:t>
            </a:r>
            <a:endParaRPr lang="lv-LV" sz="1400" dirty="0"/>
          </a:p>
        </p:txBody>
      </p:sp>
      <p:sp>
        <p:nvSpPr>
          <p:cNvPr id="19" name="Explosion 1 18"/>
          <p:cNvSpPr/>
          <p:nvPr/>
        </p:nvSpPr>
        <p:spPr>
          <a:xfrm>
            <a:off x="4088477" y="4412944"/>
            <a:ext cx="1908948" cy="1446691"/>
          </a:xfrm>
          <a:prstGeom prst="irregularSeal1">
            <a:avLst/>
          </a:prstGeom>
          <a:solidFill>
            <a:srgbClr val="84001E"/>
          </a:solidFill>
          <a:ln>
            <a:solidFill>
              <a:srgbClr val="8400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 smtClean="0"/>
              <a:t>Iedzīvotāju attieksme</a:t>
            </a:r>
            <a:endParaRPr lang="lv-LV" sz="1400" dirty="0"/>
          </a:p>
        </p:txBody>
      </p:sp>
    </p:spTree>
    <p:extLst>
      <p:ext uri="{BB962C8B-B14F-4D97-AF65-F5344CB8AC3E}">
        <p14:creationId xmlns:p14="http://schemas.microsoft.com/office/powerpoint/2010/main" val="70228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914" y="2266270"/>
            <a:ext cx="4191001" cy="34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87" y="82097"/>
            <a:ext cx="8730342" cy="13255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4001E"/>
                </a:solidFill>
                <a:latin typeface="Georgia" panose="02040502050405020303" pitchFamily="18" charset="0"/>
              </a:rPr>
              <a:t>Kavēkļi vadītas imigrācijas īstenošanai </a:t>
            </a:r>
            <a:endParaRPr lang="lv-LV" dirty="0">
              <a:solidFill>
                <a:srgbClr val="84001E"/>
              </a:solidFill>
              <a:latin typeface="Georgia" panose="02040502050405020303" pitchFamily="18" charset="0"/>
            </a:endParaRPr>
          </a:p>
        </p:txBody>
      </p:sp>
      <p:sp>
        <p:nvSpPr>
          <p:cNvPr id="12291" name="Content Placeholder 6"/>
          <p:cNvSpPr>
            <a:spLocks noGrp="1"/>
          </p:cNvSpPr>
          <p:nvPr>
            <p:ph idx="1"/>
          </p:nvPr>
        </p:nvSpPr>
        <p:spPr>
          <a:xfrm>
            <a:off x="65317" y="1690688"/>
            <a:ext cx="5236026" cy="5014912"/>
          </a:xfrm>
        </p:spPr>
        <p:txBody>
          <a:bodyPr>
            <a:normAutofit/>
          </a:bodyPr>
          <a:lstStyle/>
          <a:p>
            <a:pPr marL="361950" lvl="1" indent="-361950">
              <a:buFont typeface="Wingdings" panose="05000000000000000000" pitchFamily="2" charset="2"/>
              <a:buChar char="ü"/>
            </a:pPr>
            <a:r>
              <a:rPr lang="lv-LV" sz="2100" dirty="0">
                <a:solidFill>
                  <a:srgbClr val="84001E"/>
                </a:solidFill>
              </a:rPr>
              <a:t>Atalgojuma līmenis Latvijā salīdzinājumā ar citām Eiropas Savienības valstīm joprojām ir zems</a:t>
            </a:r>
          </a:p>
          <a:p>
            <a:pPr marL="361950" lvl="1" indent="-361950">
              <a:buFont typeface="Wingdings" panose="05000000000000000000" pitchFamily="2" charset="2"/>
              <a:buChar char="ü"/>
            </a:pPr>
            <a:r>
              <a:rPr lang="lv-LV" sz="2100" dirty="0">
                <a:solidFill>
                  <a:srgbClr val="84001E"/>
                </a:solidFill>
              </a:rPr>
              <a:t>Maz priekšrocību augsti kvalificētu darbinieku piesaistei</a:t>
            </a:r>
          </a:p>
          <a:p>
            <a:pPr marL="361950" lvl="1" indent="-361950">
              <a:buFont typeface="Wingdings" panose="05000000000000000000" pitchFamily="2" charset="2"/>
              <a:buChar char="ü"/>
            </a:pPr>
            <a:r>
              <a:rPr lang="lv-LV" sz="2100" dirty="0">
                <a:solidFill>
                  <a:srgbClr val="84001E"/>
                </a:solidFill>
              </a:rPr>
              <a:t>Augstas ar pārcelšanos saistītās izmaksas</a:t>
            </a:r>
          </a:p>
          <a:p>
            <a:pPr marL="361950" lvl="1" indent="-361950">
              <a:buFont typeface="Wingdings" panose="05000000000000000000" pitchFamily="2" charset="2"/>
              <a:buChar char="ü"/>
            </a:pPr>
            <a:r>
              <a:rPr lang="lv-LV" sz="2100" dirty="0">
                <a:solidFill>
                  <a:srgbClr val="84001E"/>
                </a:solidFill>
              </a:rPr>
              <a:t>Prasības pēc latviešu valodas zināšanām ierobežo ārzemnieku nodarbinātību daudzās profesijās</a:t>
            </a:r>
          </a:p>
          <a:p>
            <a:pPr marL="361950" lvl="1" indent="-361950">
              <a:buFont typeface="Wingdings" panose="05000000000000000000" pitchFamily="2" charset="2"/>
              <a:buChar char="ü"/>
            </a:pPr>
            <a:r>
              <a:rPr lang="lv-LV" sz="2100" dirty="0">
                <a:solidFill>
                  <a:srgbClr val="84001E"/>
                </a:solidFill>
              </a:rPr>
              <a:t>Ierobežojumi ārvalstu studentu nodarbināšanai</a:t>
            </a:r>
          </a:p>
          <a:p>
            <a:pPr marL="361950" lvl="1" indent="-361950">
              <a:buFont typeface="Wingdings" panose="05000000000000000000" pitchFamily="2" charset="2"/>
              <a:buChar char="ü"/>
            </a:pPr>
            <a:r>
              <a:rPr lang="lv-LV" sz="2100" dirty="0">
                <a:solidFill>
                  <a:srgbClr val="84001E"/>
                </a:solidFill>
              </a:rPr>
              <a:t>Mainīgi uzturēšanās atļauju piešķiršanas nosacījumi investoriem</a:t>
            </a:r>
          </a:p>
          <a:p>
            <a:pPr marL="361950" lvl="1" indent="-361950">
              <a:buFont typeface="Wingdings" panose="05000000000000000000" pitchFamily="2" charset="2"/>
              <a:buChar char="ü"/>
            </a:pPr>
            <a:r>
              <a:rPr lang="lv-LV" sz="2100" dirty="0">
                <a:solidFill>
                  <a:srgbClr val="84001E"/>
                </a:solidFill>
              </a:rPr>
              <a:t>Integrācijas pasākumu trūkums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2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71" y="-129888"/>
            <a:ext cx="8229600" cy="1238250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4001E"/>
                </a:solidFill>
                <a:latin typeface="Georgia" panose="02040502050405020303" pitchFamily="18" charset="0"/>
              </a:rPr>
              <a:t>Scenāriji </a:t>
            </a:r>
            <a:endParaRPr lang="en-US" dirty="0">
              <a:solidFill>
                <a:srgbClr val="84001E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4078" y="2550130"/>
            <a:ext cx="1683214" cy="857256"/>
          </a:xfrm>
          <a:prstGeom prst="rect">
            <a:avLst/>
          </a:prstGeom>
          <a:solidFill>
            <a:srgbClr val="84001E"/>
          </a:solidFill>
          <a:ln>
            <a:solidFill>
              <a:srgbClr val="84001E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 smtClean="0"/>
              <a:t>Atbalsts reģioniem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586026" y="2528799"/>
            <a:ext cx="1631090" cy="116484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Atvieglot</a:t>
            </a:r>
          </a:p>
          <a:p>
            <a:pPr algn="ctr"/>
            <a:r>
              <a:rPr lang="lv-LV" dirty="0" smtClean="0"/>
              <a:t>ārvalstu darbinieku piesaisti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74077" y="4377834"/>
            <a:ext cx="1683214" cy="832163"/>
          </a:xfrm>
          <a:prstGeom prst="rect">
            <a:avLst/>
          </a:prstGeom>
          <a:solidFill>
            <a:srgbClr val="84001E"/>
          </a:solidFill>
          <a:ln>
            <a:solidFill>
              <a:srgbClr val="84001E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 smtClean="0"/>
              <a:t>Reemigrācija 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7108143" y="4379335"/>
            <a:ext cx="1683214" cy="819775"/>
          </a:xfrm>
          <a:prstGeom prst="rect">
            <a:avLst/>
          </a:prstGeom>
          <a:solidFill>
            <a:srgbClr val="84001E"/>
          </a:solidFill>
          <a:ln>
            <a:solidFill>
              <a:srgbClr val="84001E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 smtClean="0"/>
              <a:t>Darba tiesiskais regulējums  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5374077" y="3464172"/>
            <a:ext cx="1683214" cy="867762"/>
          </a:xfrm>
          <a:prstGeom prst="rect">
            <a:avLst/>
          </a:prstGeom>
          <a:solidFill>
            <a:srgbClr val="84001E"/>
          </a:solidFill>
          <a:ln>
            <a:solidFill>
              <a:srgbClr val="84001E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 smtClean="0"/>
              <a:t>Infrastruktūras attīstība 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7090607" y="2550129"/>
            <a:ext cx="1700749" cy="857258"/>
          </a:xfrm>
          <a:prstGeom prst="rect">
            <a:avLst/>
          </a:prstGeom>
          <a:solidFill>
            <a:srgbClr val="84001E"/>
          </a:solidFill>
          <a:ln>
            <a:solidFill>
              <a:srgbClr val="84001E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 smtClean="0"/>
              <a:t>Izglītība 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7108143" y="3464172"/>
            <a:ext cx="1683214" cy="867761"/>
          </a:xfrm>
          <a:prstGeom prst="rect">
            <a:avLst/>
          </a:prstGeom>
          <a:solidFill>
            <a:srgbClr val="84001E"/>
          </a:solidFill>
          <a:ln>
            <a:solidFill>
              <a:srgbClr val="84001E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 smtClean="0"/>
              <a:t>Pārkvalifikācija, mūžizglītība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5374077" y="1916041"/>
            <a:ext cx="3417279" cy="550814"/>
          </a:xfrm>
          <a:prstGeom prst="rect">
            <a:avLst/>
          </a:prstGeom>
          <a:solidFill>
            <a:srgbClr val="84001E"/>
          </a:solidFill>
          <a:ln>
            <a:solidFill>
              <a:srgbClr val="84001E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 smtClean="0"/>
              <a:t>«Izmantot rezerves»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3600590" y="1912517"/>
            <a:ext cx="1631090" cy="554338"/>
          </a:xfrm>
          <a:prstGeom prst="rect">
            <a:avLst/>
          </a:prstGeom>
          <a:solidFill>
            <a:srgbClr val="84001E"/>
          </a:solidFill>
          <a:ln>
            <a:solidFill>
              <a:srgbClr val="84001E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«Atvērt vārtus»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7831" y="1911258"/>
            <a:ext cx="3090785" cy="555597"/>
          </a:xfrm>
          <a:prstGeom prst="rect">
            <a:avLst/>
          </a:prstGeom>
          <a:solidFill>
            <a:srgbClr val="84001E"/>
          </a:solidFill>
          <a:ln>
            <a:solidFill>
              <a:srgbClr val="84001E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Neko nemainīt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7831" y="2526878"/>
            <a:ext cx="3103018" cy="117619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Neatvieglot ārvalstu darbinieku piesaisti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88421" y="3743837"/>
            <a:ext cx="3102427" cy="117619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Neaktivizēt darb</a:t>
            </a:r>
            <a:r>
              <a:rPr lang="lv-LV" dirty="0"/>
              <a:t>a</a:t>
            </a:r>
            <a:r>
              <a:rPr lang="lv-LV" dirty="0" smtClean="0"/>
              <a:t>spēka rezerves</a:t>
            </a:r>
            <a:endParaRPr lang="en-US" dirty="0"/>
          </a:p>
        </p:txBody>
      </p:sp>
      <p:sp>
        <p:nvSpPr>
          <p:cNvPr id="21" name="Down Arrow 20"/>
          <p:cNvSpPr/>
          <p:nvPr/>
        </p:nvSpPr>
        <p:spPr>
          <a:xfrm rot="3412314">
            <a:off x="2633216" y="559616"/>
            <a:ext cx="395416" cy="1490749"/>
          </a:xfrm>
          <a:prstGeom prst="downArrow">
            <a:avLst/>
          </a:prstGeom>
          <a:solidFill>
            <a:srgbClr val="840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4218427" y="957943"/>
            <a:ext cx="395416" cy="892630"/>
          </a:xfrm>
          <a:prstGeom prst="downArrow">
            <a:avLst/>
          </a:prstGeom>
          <a:solidFill>
            <a:srgbClr val="840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8196671">
            <a:off x="5928920" y="537832"/>
            <a:ext cx="395416" cy="1540797"/>
          </a:xfrm>
          <a:prstGeom prst="downArrow">
            <a:avLst/>
          </a:prstGeom>
          <a:solidFill>
            <a:srgbClr val="840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374078" y="5269345"/>
            <a:ext cx="3417279" cy="513718"/>
          </a:xfrm>
          <a:prstGeom prst="rect">
            <a:avLst/>
          </a:prstGeom>
          <a:solidFill>
            <a:srgbClr val="84001E"/>
          </a:solidFill>
          <a:ln>
            <a:solidFill>
              <a:srgbClr val="84001E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 smtClean="0"/>
              <a:t>Darba tirgus tendenču apsteidzošie pārkārtojumi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9502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828" y="25586"/>
            <a:ext cx="6186601" cy="683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3522" y="719480"/>
            <a:ext cx="6739247" cy="559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8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3142" y="0"/>
            <a:ext cx="7360858" cy="468321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3353580"/>
            <a:ext cx="4659086" cy="338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Georgia"/>
                <a:ea typeface="ＭＳ Ｐゴシック" pitchFamily="-112" charset="-128"/>
                <a:cs typeface="Georgia"/>
              </a:defRPr>
            </a:lvl1pPr>
            <a:lvl2pPr marL="971550" indent="-5143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2800" kern="1200">
                <a:solidFill>
                  <a:schemeClr val="tx1"/>
                </a:solidFill>
                <a:latin typeface="Georgia"/>
                <a:ea typeface="ＭＳ Ｐゴシック" pitchFamily="-112" charset="-128"/>
                <a:cs typeface="Georgi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eorgia"/>
                <a:ea typeface="ＭＳ Ｐゴシック" pitchFamily="-112" charset="-128"/>
                <a:cs typeface="Georgi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Georgia"/>
                <a:ea typeface="ＭＳ Ｐゴシック" pitchFamily="-112" charset="-128"/>
                <a:cs typeface="Georgi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eorgia"/>
                <a:ea typeface="ＭＳ Ｐゴシック" pitchFamily="-112" charset="-128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800" dirty="0" smtClean="0">
                <a:solidFill>
                  <a:srgbClr val="84001E"/>
                </a:solidFill>
                <a:latin typeface="+mn-lt"/>
              </a:rPr>
              <a:t>Darbaspēka piedāvājumu negatīvi ietekmējusi: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lv-LV" sz="1800" b="1" dirty="0" smtClean="0">
                <a:solidFill>
                  <a:srgbClr val="84001E"/>
                </a:solidFill>
                <a:latin typeface="+mn-lt"/>
              </a:rPr>
              <a:t>iedzīvotāju novecošanās</a:t>
            </a:r>
            <a:r>
              <a:rPr lang="lv-LV" sz="1800" dirty="0" smtClean="0">
                <a:solidFill>
                  <a:srgbClr val="84001E"/>
                </a:solidFill>
                <a:latin typeface="+mn-lt"/>
              </a:rPr>
              <a:t>,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lv-LV" sz="1800" b="1" dirty="0" smtClean="0">
                <a:solidFill>
                  <a:srgbClr val="84001E"/>
                </a:solidFill>
                <a:latin typeface="+mn-lt"/>
              </a:rPr>
              <a:t>strukturālas izmaiņas </a:t>
            </a:r>
            <a:r>
              <a:rPr lang="lv-LV" sz="1800" dirty="0" smtClean="0">
                <a:solidFill>
                  <a:srgbClr val="84001E"/>
                </a:solidFill>
                <a:latin typeface="+mn-lt"/>
              </a:rPr>
              <a:t>pieprasījumā pēc profesionālajām prasmēm,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lv-LV" sz="1800" b="1" dirty="0" smtClean="0">
                <a:solidFill>
                  <a:srgbClr val="84001E"/>
                </a:solidFill>
                <a:latin typeface="+mn-lt"/>
              </a:rPr>
              <a:t>vāja darbaspēka spēja pielāgoties </a:t>
            </a:r>
            <a:r>
              <a:rPr lang="lv-LV" sz="1800" dirty="0" smtClean="0">
                <a:solidFill>
                  <a:srgbClr val="84001E"/>
                </a:solidFill>
                <a:latin typeface="+mn-lt"/>
              </a:rPr>
              <a:t>darba tirgus prasībām,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lv-LV" sz="1800" b="1" dirty="0" smtClean="0">
                <a:solidFill>
                  <a:srgbClr val="84001E"/>
                </a:solidFill>
                <a:latin typeface="+mn-lt"/>
              </a:rPr>
              <a:t>nepietiekams ekonomiskās līdzdalības līmenis jauniešu un pirmspensijas </a:t>
            </a:r>
            <a:r>
              <a:rPr lang="lv-LV" sz="1800" dirty="0" smtClean="0">
                <a:solidFill>
                  <a:srgbClr val="84001E"/>
                </a:solidFill>
                <a:latin typeface="+mn-lt"/>
              </a:rPr>
              <a:t>vecuma iedzīvotāju grupā.</a:t>
            </a:r>
            <a:endParaRPr lang="lv-LV" sz="1800" dirty="0">
              <a:solidFill>
                <a:srgbClr val="84001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029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372" y="200802"/>
            <a:ext cx="4201886" cy="1238250"/>
          </a:xfrm>
        </p:spPr>
        <p:txBody>
          <a:bodyPr>
            <a:normAutofit/>
          </a:bodyPr>
          <a:lstStyle/>
          <a:p>
            <a:pPr algn="ctr" defTabSz="457200" fontAlgn="base">
              <a:spcAft>
                <a:spcPct val="0"/>
              </a:spcAft>
            </a:pPr>
            <a:r>
              <a:rPr lang="lv-LV" sz="2000" dirty="0">
                <a:solidFill>
                  <a:srgbClr val="84001E"/>
                </a:solidFill>
                <a:latin typeface="+mn-lt"/>
                <a:ea typeface="ＭＳ Ｐゴシック" pitchFamily="-112" charset="-128"/>
                <a:cs typeface="Georgia"/>
              </a:rPr>
              <a:t>Bezdarbnieki statistiskajos reģionos </a:t>
            </a:r>
            <a:r>
              <a:rPr lang="lv-LV" sz="2000" b="1" dirty="0">
                <a:solidFill>
                  <a:srgbClr val="84001E"/>
                </a:solidFill>
                <a:latin typeface="+mn-lt"/>
                <a:ea typeface="ＭＳ Ｐゴシック" pitchFamily="-112" charset="-128"/>
                <a:cs typeface="Georgia"/>
              </a:rPr>
              <a:t>pēc bezdarba ilguma</a:t>
            </a:r>
            <a:r>
              <a:rPr lang="lv-LV" sz="2000" dirty="0">
                <a:solidFill>
                  <a:srgbClr val="84001E"/>
                </a:solidFill>
                <a:latin typeface="+mn-lt"/>
                <a:ea typeface="ＭＳ Ｐゴシック" pitchFamily="-112" charset="-128"/>
                <a:cs typeface="Georgia"/>
              </a:rPr>
              <a:t> (28.02.2018.)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423" y="1523999"/>
            <a:ext cx="4497991" cy="378575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60772" y="1630530"/>
            <a:ext cx="4583228" cy="358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724400" y="200802"/>
            <a:ext cx="4223657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84001E"/>
                </a:solidFill>
                <a:latin typeface="Georgia"/>
                <a:ea typeface="ＭＳ Ｐゴシック" pitchFamily="-112" charset="-128"/>
                <a:cs typeface="Georgia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84001E"/>
                </a:solidFill>
                <a:latin typeface="Georgia" pitchFamily="-112" charset="0"/>
                <a:ea typeface="ＭＳ Ｐゴシック" pitchFamily="-112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84001E"/>
                </a:solidFill>
                <a:latin typeface="Georgia" pitchFamily="-112" charset="0"/>
                <a:ea typeface="ＭＳ Ｐゴシック" pitchFamily="-112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84001E"/>
                </a:solidFill>
                <a:latin typeface="Georgia" pitchFamily="-112" charset="0"/>
                <a:ea typeface="ＭＳ Ｐゴシック" pitchFamily="-112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84001E"/>
                </a:solidFill>
                <a:latin typeface="Georgia" pitchFamily="-112" charset="0"/>
                <a:ea typeface="ＭＳ Ｐゴシック" pitchFamily="-112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84001E"/>
                </a:solidFill>
                <a:latin typeface="Georgia" pitchFamily="-112" charset="0"/>
                <a:ea typeface="ＭＳ Ｐゴシック" pitchFamily="-11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84001E"/>
                </a:solidFill>
                <a:latin typeface="Georgia" pitchFamily="-112" charset="0"/>
                <a:ea typeface="ＭＳ Ｐゴシック" pitchFamily="-11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84001E"/>
                </a:solidFill>
                <a:latin typeface="Georgia" pitchFamily="-112" charset="0"/>
                <a:ea typeface="ＭＳ Ｐゴシック" pitchFamily="-11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84001E"/>
                </a:solidFill>
                <a:latin typeface="Georgia" pitchFamily="-112" charset="0"/>
                <a:ea typeface="ＭＳ Ｐゴシック" pitchFamily="-112" charset="-128"/>
              </a:defRPr>
            </a:lvl9pPr>
          </a:lstStyle>
          <a:p>
            <a:r>
              <a:rPr lang="lv-LV" sz="2000" dirty="0" smtClean="0">
                <a:latin typeface="+mn-lt"/>
              </a:rPr>
              <a:t>Bezdarbnieki statistiskajos reģionos </a:t>
            </a:r>
            <a:r>
              <a:rPr lang="lv-LV" sz="2000" b="1" dirty="0" smtClean="0">
                <a:latin typeface="+mn-lt"/>
              </a:rPr>
              <a:t>pēc problēmu grupām</a:t>
            </a:r>
            <a:r>
              <a:rPr lang="lv-LV" sz="2000" dirty="0" smtClean="0">
                <a:latin typeface="+mn-lt"/>
              </a:rPr>
              <a:t> (28.02.2018.)</a:t>
            </a:r>
            <a:endParaRPr lang="lv-LV" sz="2000" dirty="0"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563" y="5681701"/>
            <a:ext cx="8027702" cy="122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Georgia"/>
                <a:ea typeface="ＭＳ Ｐゴシック" pitchFamily="-112" charset="-128"/>
                <a:cs typeface="Georgia"/>
              </a:defRPr>
            </a:lvl1pPr>
            <a:lvl2pPr marL="971550" indent="-5143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2800" kern="1200">
                <a:solidFill>
                  <a:schemeClr val="tx1"/>
                </a:solidFill>
                <a:latin typeface="Georgia"/>
                <a:ea typeface="ＭＳ Ｐゴシック" pitchFamily="-112" charset="-128"/>
                <a:cs typeface="Georgi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eorgia"/>
                <a:ea typeface="ＭＳ Ｐゴシック" pitchFamily="-112" charset="-128"/>
                <a:cs typeface="Georgi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Georgia"/>
                <a:ea typeface="ＭＳ Ｐゴシック" pitchFamily="-112" charset="-128"/>
                <a:cs typeface="Georgi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eorgia"/>
                <a:ea typeface="ＭＳ Ｐゴシック" pitchFamily="-112" charset="-128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endParaRPr lang="lv-LV" sz="2000" b="1" dirty="0" smtClean="0">
              <a:solidFill>
                <a:srgbClr val="84001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566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400" dirty="0" smtClean="0">
                <a:solidFill>
                  <a:srgbClr val="84001E"/>
                </a:solidFill>
              </a:rPr>
              <a:t>Reģionos strādājošo mēneša vidējā bruto darba samaksas atšķirības no vidējās Latvijā (+/-EUR), 2004. un 2017. gadā. </a:t>
            </a:r>
            <a:endParaRPr lang="en-US" sz="2400" dirty="0">
              <a:solidFill>
                <a:srgbClr val="84001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28650" y="111641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1573619"/>
            <a:ext cx="7342830" cy="480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362979" y="6588695"/>
            <a:ext cx="121700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Avots: </a:t>
            </a:r>
            <a:r>
              <a:rPr kumimoji="0" lang="lv-LV" altLang="lv-LV" sz="1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CSP, 2018b</a:t>
            </a:r>
            <a:endParaRPr kumimoji="0" lang="lv-LV" altLang="lv-LV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altLang="lv-LV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67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2982"/>
            <a:ext cx="7886700" cy="13255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4001E"/>
                </a:solidFill>
                <a:latin typeface="+mn-lt"/>
              </a:rPr>
              <a:t>Ko var darīt darba devēji?</a:t>
            </a:r>
            <a:endParaRPr lang="lv-LV" dirty="0">
              <a:solidFill>
                <a:srgbClr val="84001E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202"/>
            <a:ext cx="8523514" cy="5148943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lv-LV" sz="2300" b="1" dirty="0">
                <a:solidFill>
                  <a:srgbClr val="84001E"/>
                </a:solidFill>
              </a:rPr>
              <a:t>palielināt darba algas </a:t>
            </a:r>
            <a:r>
              <a:rPr lang="lv-LV" sz="2300" dirty="0">
                <a:solidFill>
                  <a:srgbClr val="84001E"/>
                </a:solidFill>
              </a:rPr>
              <a:t>un/vai uzlabot darba apstākļus, </a:t>
            </a:r>
            <a:r>
              <a:rPr lang="lv-LV" sz="2300" b="1" dirty="0">
                <a:solidFill>
                  <a:srgbClr val="84001E"/>
                </a:solidFill>
              </a:rPr>
              <a:t>lai ieinteresētu neaktīvos</a:t>
            </a:r>
            <a:r>
              <a:rPr lang="lv-LV" sz="2300" dirty="0">
                <a:solidFill>
                  <a:srgbClr val="84001E"/>
                </a:solidFill>
              </a:rPr>
              <a:t>, nenodarbinātos iedzīvotājus;</a:t>
            </a:r>
          </a:p>
          <a:p>
            <a:pPr marL="457200" lvl="0" indent="-457200">
              <a:buFont typeface="+mj-lt"/>
              <a:buAutoNum type="arabicPeriod"/>
            </a:pPr>
            <a:r>
              <a:rPr lang="lv-LV" sz="2300" b="1" dirty="0">
                <a:solidFill>
                  <a:srgbClr val="84001E"/>
                </a:solidFill>
              </a:rPr>
              <a:t>palielināt darba algas un/vai uzlabot darba apstākļus</a:t>
            </a:r>
            <a:r>
              <a:rPr lang="lv-LV" sz="2300" dirty="0">
                <a:solidFill>
                  <a:srgbClr val="84001E"/>
                </a:solidFill>
              </a:rPr>
              <a:t>, </a:t>
            </a:r>
            <a:r>
              <a:rPr lang="lv-LV" sz="2300" b="1" dirty="0">
                <a:solidFill>
                  <a:srgbClr val="84001E"/>
                </a:solidFill>
              </a:rPr>
              <a:t>lai pārvilinātu </a:t>
            </a:r>
            <a:r>
              <a:rPr lang="lv-LV" sz="2300" dirty="0">
                <a:solidFill>
                  <a:srgbClr val="84001E"/>
                </a:solidFill>
              </a:rPr>
              <a:t>citās nozarēs vai darbavietās nodarbinātos; </a:t>
            </a:r>
          </a:p>
          <a:p>
            <a:pPr marL="457200" lvl="0" indent="-457200">
              <a:buFont typeface="+mj-lt"/>
              <a:buAutoNum type="arabicPeriod"/>
            </a:pPr>
            <a:r>
              <a:rPr lang="lv-LV" sz="2300" b="1" dirty="0">
                <a:solidFill>
                  <a:srgbClr val="84001E"/>
                </a:solidFill>
              </a:rPr>
              <a:t>palielināt esošo darbinieku slodzi; </a:t>
            </a:r>
          </a:p>
          <a:p>
            <a:pPr marL="457200" lvl="0" indent="-457200">
              <a:buFont typeface="+mj-lt"/>
              <a:buAutoNum type="arabicPeriod"/>
            </a:pPr>
            <a:r>
              <a:rPr lang="lv-LV" sz="2300" b="1" dirty="0">
                <a:solidFill>
                  <a:srgbClr val="84001E"/>
                </a:solidFill>
              </a:rPr>
              <a:t>optimizēt ražošanas procesu</a:t>
            </a:r>
            <a:r>
              <a:rPr lang="lv-LV" sz="2300" dirty="0">
                <a:solidFill>
                  <a:srgbClr val="84001E"/>
                </a:solidFill>
              </a:rPr>
              <a:t>, palielināt kapitāla un/vai tehnoloģiju intensitāti, vienlaikus samazinot darbaspēka intensitāti;</a:t>
            </a:r>
          </a:p>
          <a:p>
            <a:pPr marL="457200" lvl="0" indent="-457200">
              <a:buFont typeface="+mj-lt"/>
              <a:buAutoNum type="arabicPeriod"/>
            </a:pPr>
            <a:r>
              <a:rPr lang="lv-LV" sz="2300" b="1" dirty="0">
                <a:solidFill>
                  <a:srgbClr val="84001E"/>
                </a:solidFill>
              </a:rPr>
              <a:t>pārcelt ražotnes </a:t>
            </a:r>
            <a:r>
              <a:rPr lang="lv-LV" sz="2300" dirty="0">
                <a:solidFill>
                  <a:srgbClr val="84001E"/>
                </a:solidFill>
              </a:rPr>
              <a:t>uz teritorijām, kur darbaspēka izmaksas ir zemākas;</a:t>
            </a:r>
          </a:p>
          <a:p>
            <a:pPr marL="457200" lvl="0" indent="-457200">
              <a:buFont typeface="+mj-lt"/>
              <a:buAutoNum type="arabicPeriod"/>
            </a:pPr>
            <a:r>
              <a:rPr lang="lv-LV" sz="2300" b="1" dirty="0">
                <a:solidFill>
                  <a:srgbClr val="84001E"/>
                </a:solidFill>
              </a:rPr>
              <a:t>pārorientēties uz mazāk darbietilpīgu preču ražošanu </a:t>
            </a:r>
            <a:r>
              <a:rPr lang="lv-LV" sz="2300" dirty="0">
                <a:solidFill>
                  <a:srgbClr val="84001E"/>
                </a:solidFill>
              </a:rPr>
              <a:t>un pakalpojumu </a:t>
            </a:r>
            <a:r>
              <a:rPr lang="lv-LV" sz="2300" dirty="0" smtClean="0">
                <a:solidFill>
                  <a:srgbClr val="84001E"/>
                </a:solidFill>
              </a:rPr>
              <a:t>sniegšanu</a:t>
            </a:r>
            <a:r>
              <a:rPr lang="lv-LV" sz="2300" dirty="0">
                <a:solidFill>
                  <a:srgbClr val="84001E"/>
                </a:solidFill>
              </a:rPr>
              <a:t> </a:t>
            </a:r>
            <a:r>
              <a:rPr lang="lv-LV" sz="2300" dirty="0" smtClean="0">
                <a:solidFill>
                  <a:srgbClr val="84001E"/>
                </a:solidFill>
              </a:rPr>
              <a:t>(</a:t>
            </a:r>
            <a:r>
              <a:rPr lang="lv-LV" sz="2300" i="1" u="sng" dirty="0" smtClean="0">
                <a:solidFill>
                  <a:srgbClr val="84001E"/>
                </a:solidFill>
              </a:rPr>
              <a:t>Anderson </a:t>
            </a:r>
            <a:r>
              <a:rPr lang="lv-LV" sz="2300" i="1" u="sng" dirty="0" err="1" smtClean="0">
                <a:solidFill>
                  <a:srgbClr val="84001E"/>
                </a:solidFill>
              </a:rPr>
              <a:t>and</a:t>
            </a:r>
            <a:r>
              <a:rPr lang="lv-LV" sz="2300" i="1" u="sng" dirty="0" smtClean="0">
                <a:solidFill>
                  <a:srgbClr val="84001E"/>
                </a:solidFill>
              </a:rPr>
              <a:t> </a:t>
            </a:r>
            <a:r>
              <a:rPr lang="lv-LV" sz="2300" i="1" u="sng" dirty="0" err="1" smtClean="0">
                <a:solidFill>
                  <a:srgbClr val="84001E"/>
                </a:solidFill>
              </a:rPr>
              <a:t>Ruhs</a:t>
            </a:r>
            <a:r>
              <a:rPr lang="lv-LV" sz="2300" u="sng" dirty="0" smtClean="0">
                <a:solidFill>
                  <a:srgbClr val="84001E"/>
                </a:solidFill>
              </a:rPr>
              <a:t>, 2010</a:t>
            </a:r>
            <a:r>
              <a:rPr lang="lv-LV" sz="2300" dirty="0" smtClean="0">
                <a:solidFill>
                  <a:srgbClr val="84001E"/>
                </a:solidFill>
              </a:rPr>
              <a:t>).</a:t>
            </a:r>
            <a:endParaRPr lang="lv-LV" sz="2300" dirty="0">
              <a:solidFill>
                <a:srgbClr val="8400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2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5640"/>
            <a:ext cx="7886700" cy="13255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4001E"/>
                </a:solidFill>
                <a:latin typeface="+mn-lt"/>
              </a:rPr>
              <a:t>Uzņēmēju viedoklis </a:t>
            </a:r>
            <a:endParaRPr lang="lv-LV" dirty="0">
              <a:solidFill>
                <a:srgbClr val="84001E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88591" y="2277616"/>
            <a:ext cx="2396582" cy="22819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0165" y="2277615"/>
            <a:ext cx="434940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000" dirty="0" smtClean="0">
                <a:solidFill>
                  <a:srgbClr val="84001E"/>
                </a:solidFill>
                <a:latin typeface="+mn-lt"/>
              </a:rPr>
              <a:t>Darbaspēka </a:t>
            </a:r>
            <a:r>
              <a:rPr lang="lv-LV" sz="3000" dirty="0">
                <a:solidFill>
                  <a:srgbClr val="84001E"/>
                </a:solidFill>
                <a:latin typeface="+mn-lt"/>
              </a:rPr>
              <a:t>pieejamības problēma </a:t>
            </a:r>
            <a:r>
              <a:rPr lang="lv-LV" sz="3000" dirty="0" smtClean="0">
                <a:solidFill>
                  <a:srgbClr val="84001E"/>
                </a:solidFill>
                <a:latin typeface="+mn-lt"/>
              </a:rPr>
              <a:t>rada </a:t>
            </a:r>
            <a:r>
              <a:rPr lang="lv-LV" sz="3000" dirty="0">
                <a:solidFill>
                  <a:srgbClr val="84001E"/>
                </a:solidFill>
                <a:latin typeface="+mn-lt"/>
              </a:rPr>
              <a:t>bažas lielākajai daļai jeb 64% no </a:t>
            </a:r>
            <a:r>
              <a:rPr lang="lv-LV" sz="3000" dirty="0" smtClean="0">
                <a:solidFill>
                  <a:srgbClr val="84001E"/>
                </a:solidFill>
                <a:latin typeface="+mn-lt"/>
              </a:rPr>
              <a:t>LTKR aptaujātiem </a:t>
            </a:r>
            <a:r>
              <a:rPr lang="lv-LV" sz="3000" dirty="0">
                <a:solidFill>
                  <a:srgbClr val="84001E"/>
                </a:solidFill>
                <a:latin typeface="+mn-lt"/>
              </a:rPr>
              <a:t>uzņēmējiem.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065965" y="4669403"/>
            <a:ext cx="36418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400" b="1" dirty="0" smtClean="0">
                <a:solidFill>
                  <a:srgbClr val="84001E"/>
                </a:solidFill>
                <a:latin typeface="+mn-lt"/>
              </a:rPr>
              <a:t>Darba </a:t>
            </a:r>
            <a:r>
              <a:rPr lang="lv-LV" sz="1400" b="1" dirty="0">
                <a:solidFill>
                  <a:srgbClr val="84001E"/>
                </a:solidFill>
                <a:latin typeface="+mn-lt"/>
              </a:rPr>
              <a:t>devēju uzskati par pasākumiem darbaspēka nepietiekamības problēmas risināšanai. </a:t>
            </a:r>
            <a:r>
              <a:rPr lang="lv-LV" sz="1400" dirty="0">
                <a:solidFill>
                  <a:srgbClr val="84001E"/>
                </a:solidFill>
                <a:latin typeface="+mn-lt"/>
              </a:rPr>
              <a:t>Avots: </a:t>
            </a:r>
            <a:r>
              <a:rPr lang="lv-LV" sz="1400" u="sng" dirty="0">
                <a:solidFill>
                  <a:srgbClr val="84001E"/>
                </a:solidFill>
                <a:latin typeface="+mn-lt"/>
              </a:rPr>
              <a:t>LTRK, </a:t>
            </a:r>
            <a:r>
              <a:rPr lang="lv-LV" sz="1400" u="sng" dirty="0" smtClean="0">
                <a:solidFill>
                  <a:srgbClr val="84001E"/>
                </a:solidFill>
                <a:latin typeface="+mn-lt"/>
              </a:rPr>
              <a:t>2018</a:t>
            </a:r>
            <a:endParaRPr lang="lv-LV" sz="1400" dirty="0">
              <a:solidFill>
                <a:srgbClr val="84001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212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443"/>
            <a:ext cx="3817996" cy="1238250"/>
          </a:xfrm>
        </p:spPr>
        <p:txBody>
          <a:bodyPr>
            <a:normAutofit fontScale="90000"/>
          </a:bodyPr>
          <a:lstStyle/>
          <a:p>
            <a:pPr algn="l"/>
            <a:r>
              <a:rPr lang="lv-LV" dirty="0" smtClean="0">
                <a:solidFill>
                  <a:srgbClr val="84001E"/>
                </a:solidFill>
                <a:latin typeface="+mn-lt"/>
              </a:rPr>
              <a:t>Viesstrādnieki 2017. gadā</a:t>
            </a:r>
            <a:endParaRPr lang="lv-LV" dirty="0">
              <a:solidFill>
                <a:srgbClr val="84001E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12540"/>
            <a:ext cx="3929743" cy="436721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lv-LV" sz="2200" b="1" dirty="0" smtClean="0">
                <a:solidFill>
                  <a:srgbClr val="84001E"/>
                </a:solidFill>
              </a:rPr>
              <a:t>91268 – </a:t>
            </a:r>
            <a:r>
              <a:rPr lang="lv-LV" sz="2200" dirty="0" smtClean="0">
                <a:solidFill>
                  <a:srgbClr val="84001E"/>
                </a:solidFill>
              </a:rPr>
              <a:t>reģistrētie ārzemnieki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sz="2200" b="1" dirty="0" smtClean="0">
                <a:solidFill>
                  <a:srgbClr val="84001E"/>
                </a:solidFill>
              </a:rPr>
              <a:t>7191 – </a:t>
            </a:r>
            <a:r>
              <a:rPr lang="lv-LV" sz="2200" dirty="0" smtClean="0">
                <a:solidFill>
                  <a:srgbClr val="84001E"/>
                </a:solidFill>
              </a:rPr>
              <a:t>kopējais pirmreizējo TUA 2017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sz="2200" b="1" dirty="0" smtClean="0">
                <a:solidFill>
                  <a:srgbClr val="84001E"/>
                </a:solidFill>
              </a:rPr>
              <a:t>1969 </a:t>
            </a:r>
            <a:r>
              <a:rPr lang="lv-LV" sz="2200" dirty="0" smtClean="0">
                <a:solidFill>
                  <a:srgbClr val="84001E"/>
                </a:solidFill>
              </a:rPr>
              <a:t> + </a:t>
            </a:r>
            <a:r>
              <a:rPr lang="lv-LV" sz="2200" b="1" dirty="0" smtClean="0">
                <a:solidFill>
                  <a:srgbClr val="84001E"/>
                </a:solidFill>
              </a:rPr>
              <a:t>625 ģimenes locekļiem</a:t>
            </a:r>
            <a:r>
              <a:rPr lang="lv-LV" sz="2200" dirty="0" smtClean="0">
                <a:solidFill>
                  <a:srgbClr val="84001E"/>
                </a:solidFill>
              </a:rPr>
              <a:t>  - pirmreizējie TUA saņēmēji no trešajām valstīm, kur pamatojums - nodarbinātība </a:t>
            </a:r>
            <a:r>
              <a:rPr lang="lv-LV" sz="2200" dirty="0">
                <a:solidFill>
                  <a:srgbClr val="84001E"/>
                </a:solidFill>
              </a:rPr>
              <a:t>(45%) </a:t>
            </a:r>
            <a:endParaRPr lang="lv-LV" sz="2200" b="1" dirty="0" smtClean="0">
              <a:solidFill>
                <a:srgbClr val="84001E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lv-LV" sz="2200" b="1" dirty="0" smtClean="0">
                <a:solidFill>
                  <a:srgbClr val="84001E"/>
                </a:solidFill>
              </a:rPr>
              <a:t>10% - </a:t>
            </a:r>
            <a:r>
              <a:rPr lang="lv-LV" sz="2200" dirty="0" smtClean="0">
                <a:solidFill>
                  <a:srgbClr val="84001E"/>
                </a:solidFill>
              </a:rPr>
              <a:t>tik TUA izsniegtas </a:t>
            </a:r>
            <a:r>
              <a:rPr lang="lv-LV" sz="2200" dirty="0">
                <a:solidFill>
                  <a:srgbClr val="84001E"/>
                </a:solidFill>
              </a:rPr>
              <a:t>augsti kvalificētiem darbiniekiem</a:t>
            </a:r>
            <a:r>
              <a:rPr lang="lv-LV" sz="2200" dirty="0" smtClean="0">
                <a:solidFill>
                  <a:srgbClr val="84001E"/>
                </a:solidFill>
              </a:rPr>
              <a:t>.</a:t>
            </a:r>
          </a:p>
          <a:p>
            <a:pPr marL="0" indent="0"/>
            <a:endParaRPr lang="lv-LV" sz="2200" dirty="0">
              <a:solidFill>
                <a:srgbClr val="84001E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8"/>
          <a:stretch>
            <a:fillRect/>
          </a:stretch>
        </p:blipFill>
        <p:spPr bwMode="auto">
          <a:xfrm>
            <a:off x="4572000" y="190899"/>
            <a:ext cx="4568844" cy="224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14721" y="2594589"/>
            <a:ext cx="448697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100" b="1" i="0" u="none" strike="noStrike" cap="none" normalizeH="0" baseline="0" dirty="0" smtClean="0">
                <a:ln>
                  <a:noFill/>
                </a:ln>
                <a:solidFill>
                  <a:srgbClr val="84001E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Pirmreizēji</a:t>
            </a:r>
            <a:r>
              <a:rPr kumimoji="0" lang="lv-LV" altLang="lv-LV" sz="1200" b="0" i="0" u="none" strike="noStrike" cap="none" normalizeH="0" baseline="0" dirty="0" smtClean="0">
                <a:ln>
                  <a:noFill/>
                </a:ln>
                <a:solidFill>
                  <a:srgbClr val="84001E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lv-LV" altLang="lv-LV" sz="1100" b="1" i="0" u="none" strike="noStrike" cap="none" normalizeH="0" baseline="0" dirty="0" smtClean="0">
                <a:ln>
                  <a:noFill/>
                </a:ln>
                <a:solidFill>
                  <a:srgbClr val="84001E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nodarbinātības nolūkā izsniegto TUA skaita dinamika Latvijā laika posmā no 2008. līdz 2016. gadam</a:t>
            </a:r>
            <a:endParaRPr kumimoji="0" lang="lv-LV" altLang="lv-LV" sz="600" b="0" i="0" u="none" strike="noStrike" cap="none" normalizeH="0" baseline="0" dirty="0" smtClean="0">
              <a:ln>
                <a:noFill/>
              </a:ln>
              <a:solidFill>
                <a:srgbClr val="84001E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100" b="0" i="0" u="none" strike="noStrike" cap="none" normalizeH="0" baseline="0" dirty="0" smtClean="0">
                <a:ln>
                  <a:noFill/>
                </a:ln>
                <a:solidFill>
                  <a:srgbClr val="84001E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Avots: </a:t>
            </a:r>
            <a:r>
              <a:rPr kumimoji="0" lang="lv-LV" altLang="lv-LV" sz="1100" b="0" i="1" u="none" strike="noStrike" cap="none" normalizeH="0" baseline="0" dirty="0" smtClean="0">
                <a:ln>
                  <a:noFill/>
                </a:ln>
                <a:solidFill>
                  <a:srgbClr val="84001E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Eurostat,</a:t>
            </a:r>
            <a:r>
              <a:rPr kumimoji="0" lang="lv-LV" altLang="lv-LV" sz="1100" b="0" i="0" u="none" strike="noStrike" cap="none" normalizeH="0" baseline="0" dirty="0" smtClean="0">
                <a:ln>
                  <a:noFill/>
                </a:ln>
                <a:solidFill>
                  <a:srgbClr val="84001E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2018c</a:t>
            </a:r>
            <a:endParaRPr kumimoji="0" lang="lv-LV" altLang="lv-LV" sz="1800" b="0" i="0" u="none" strike="noStrike" cap="none" normalizeH="0" baseline="0" dirty="0" smtClean="0">
              <a:ln>
                <a:noFill/>
              </a:ln>
              <a:solidFill>
                <a:srgbClr val="84001E"/>
              </a:solidFill>
              <a:effectLst/>
              <a:latin typeface="+mn-lt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144568" y="1912540"/>
            <a:ext cx="4703044" cy="23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416" y="3334431"/>
            <a:ext cx="4156012" cy="271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 rot="10800000" flipV="1">
            <a:off x="4611149" y="6151079"/>
            <a:ext cx="449054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100" b="1" i="0" u="none" strike="noStrike" cap="none" normalizeH="0" baseline="0" dirty="0" smtClean="0">
                <a:ln>
                  <a:noFill/>
                </a:ln>
                <a:solidFill>
                  <a:srgbClr val="84001E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Latvijā pirmreizēji nodarbinātības nolūkā</a:t>
            </a:r>
            <a:r>
              <a:rPr kumimoji="0" lang="lv-LV" altLang="lv-LV" sz="1200" b="0" i="0" u="none" strike="noStrike" cap="none" normalizeH="0" baseline="0" dirty="0" smtClean="0">
                <a:ln>
                  <a:noFill/>
                </a:ln>
                <a:solidFill>
                  <a:srgbClr val="84001E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lv-LV" altLang="lv-LV" sz="1100" b="1" i="0" u="none" strike="noStrike" cap="none" normalizeH="0" baseline="0" dirty="0" smtClean="0">
                <a:ln>
                  <a:noFill/>
                </a:ln>
                <a:solidFill>
                  <a:srgbClr val="84001E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izsniegto TUA skaita sadalījums pēc darba veida laika posmā no 2008. līdz 2016. gadam. </a:t>
            </a:r>
            <a:r>
              <a:rPr kumimoji="0" lang="lv-LV" altLang="lv-LV" sz="1100" b="0" i="0" u="none" strike="noStrike" cap="none" normalizeH="0" baseline="0" dirty="0" smtClean="0">
                <a:ln>
                  <a:noFill/>
                </a:ln>
                <a:solidFill>
                  <a:srgbClr val="84001E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Avots: </a:t>
            </a:r>
            <a:r>
              <a:rPr kumimoji="0" lang="lv-LV" altLang="lv-LV" sz="1100" b="0" i="1" u="none" strike="noStrike" cap="none" normalizeH="0" baseline="0" dirty="0" smtClean="0">
                <a:ln>
                  <a:noFill/>
                </a:ln>
                <a:solidFill>
                  <a:srgbClr val="84001E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Eurostat</a:t>
            </a:r>
            <a:r>
              <a:rPr kumimoji="0" lang="lv-LV" altLang="lv-LV" sz="1100" b="0" i="0" u="none" strike="noStrike" cap="none" normalizeH="0" baseline="0" dirty="0" smtClean="0">
                <a:ln>
                  <a:noFill/>
                </a:ln>
                <a:solidFill>
                  <a:srgbClr val="84001E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 2018c</a:t>
            </a:r>
            <a:r>
              <a:rPr kumimoji="0" lang="lv-LV" altLang="lv-LV" sz="1100" b="0" i="0" u="sng" strike="noStrike" cap="none" normalizeH="0" baseline="0" dirty="0" smtClean="0">
                <a:ln>
                  <a:noFill/>
                </a:ln>
                <a:solidFill>
                  <a:srgbClr val="84001E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lv-LV" altLang="lv-LV" sz="1800" b="0" i="0" u="none" strike="noStrike" cap="none" normalizeH="0" baseline="0" dirty="0" smtClean="0">
              <a:ln>
                <a:noFill/>
              </a:ln>
              <a:solidFill>
                <a:srgbClr val="84001E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949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47724"/>
            <a:ext cx="8479971" cy="1528989"/>
          </a:xfrm>
        </p:spPr>
        <p:txBody>
          <a:bodyPr>
            <a:noAutofit/>
          </a:bodyPr>
          <a:lstStyle/>
          <a:p>
            <a:pPr algn="ctr"/>
            <a:r>
              <a:rPr lang="lv-LV" sz="2600" dirty="0">
                <a:solidFill>
                  <a:srgbClr val="84001E"/>
                </a:solidFill>
                <a:latin typeface="+mn-lt"/>
              </a:rPr>
              <a:t>Uz TUA vai vīzas pamata 2017. gadā Latvijā nodarbināto viesstrādnieku skaita TOP 10 pēc viesstrādnieku valstiskās piederības valsts un nodarbinātības nozares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2886" y="1776713"/>
            <a:ext cx="7938543" cy="503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6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1529</TotalTime>
  <Words>568</Words>
  <Application>Microsoft Office PowerPoint</Application>
  <PresentationFormat>On-screen Show (4:3)</PresentationFormat>
  <Paragraphs>92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ＭＳ Ｐゴシック</vt:lpstr>
      <vt:lpstr>Arial</vt:lpstr>
      <vt:lpstr>Calibri</vt:lpstr>
      <vt:lpstr>Calibri Light</vt:lpstr>
      <vt:lpstr>Georgia</vt:lpstr>
      <vt:lpstr>Times New Roman</vt:lpstr>
      <vt:lpstr>Wingdings</vt:lpstr>
      <vt:lpstr>Custom Design</vt:lpstr>
      <vt:lpstr>PowerPoint Presentation</vt:lpstr>
      <vt:lpstr>PowerPoint Presentation</vt:lpstr>
      <vt:lpstr>PowerPoint Presentation</vt:lpstr>
      <vt:lpstr>Bezdarbnieki statistiskajos reģionos pēc bezdarba ilguma (28.02.2018.)</vt:lpstr>
      <vt:lpstr>Reģionos strādājošo mēneša vidējā bruto darba samaksas atšķirības no vidējās Latvijā (+/-EUR), 2004. un 2017. gadā. </vt:lpstr>
      <vt:lpstr>Ko var darīt darba devēji?</vt:lpstr>
      <vt:lpstr>Uzņēmēju viedoklis </vt:lpstr>
      <vt:lpstr>Viesstrādnieki 2017. gadā</vt:lpstr>
      <vt:lpstr>Uz TUA vai vīzas pamata 2017. gadā Latvijā nodarbināto viesstrādnieku skaita TOP 10 pēc viesstrādnieku valstiskās piederības valsts un nodarbinātības nozares</vt:lpstr>
      <vt:lpstr>Ārvalstu studenti</vt:lpstr>
      <vt:lpstr>Imigrācijas ieguvumi un riski</vt:lpstr>
      <vt:lpstr>Kavēkļi vadītas imigrācijas īstenošanai </vt:lpstr>
      <vt:lpstr>Scenāriji </vt:lpstr>
      <vt:lpstr>PowerPoint Presentation</vt:lpstr>
    </vt:vector>
  </TitlesOfParts>
  <Company>LR Saeima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Prezentācijas nosaukums</dc:title>
  <dc:creator>Madara Balana</dc:creator>
  <cp:lastModifiedBy>Visvaldis Valtenbergs</cp:lastModifiedBy>
  <cp:revision>153</cp:revision>
  <cp:lastPrinted>2018-06-12T06:54:43Z</cp:lastPrinted>
  <dcterms:created xsi:type="dcterms:W3CDTF">2017-03-02T07:46:13Z</dcterms:created>
  <dcterms:modified xsi:type="dcterms:W3CDTF">2018-06-13T10:44:31Z</dcterms:modified>
</cp:coreProperties>
</file>